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5" r:id="rId2"/>
    <p:sldId id="276" r:id="rId3"/>
    <p:sldId id="290" r:id="rId4"/>
    <p:sldId id="277" r:id="rId5"/>
    <p:sldId id="278" r:id="rId6"/>
    <p:sldId id="293" r:id="rId7"/>
    <p:sldId id="279" r:id="rId8"/>
    <p:sldId id="280" r:id="rId9"/>
    <p:sldId id="291" r:id="rId10"/>
    <p:sldId id="294" r:id="rId11"/>
    <p:sldId id="282" r:id="rId12"/>
    <p:sldId id="296" r:id="rId13"/>
    <p:sldId id="283" r:id="rId14"/>
    <p:sldId id="285" r:id="rId15"/>
    <p:sldId id="288" r:id="rId16"/>
    <p:sldId id="289" r:id="rId17"/>
    <p:sldId id="287" r:id="rId18"/>
    <p:sldId id="284" r:id="rId19"/>
    <p:sldId id="295" r:id="rId20"/>
    <p:sldId id="264" r:id="rId21"/>
    <p:sldId id="267" r:id="rId22"/>
    <p:sldId id="268" r:id="rId23"/>
    <p:sldId id="269" r:id="rId24"/>
    <p:sldId id="271" r:id="rId25"/>
    <p:sldId id="272" r:id="rId26"/>
    <p:sldId id="273" r:id="rId27"/>
    <p:sldId id="262" r:id="rId28"/>
    <p:sldId id="274" r:id="rId29"/>
  </p:sldIdLst>
  <p:sldSz cx="9144000" cy="6858000" type="screen4x3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36"/>
    <a:srgbClr val="212236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118" autoAdjust="0"/>
    <p:restoredTop sz="53702" autoAdjust="0"/>
  </p:normalViewPr>
  <p:slideViewPr>
    <p:cSldViewPr snapToGrid="0" snapToObjects="1">
      <p:cViewPr>
        <p:scale>
          <a:sx n="121" d="100"/>
          <a:sy n="121" d="100"/>
        </p:scale>
        <p:origin x="136" y="24"/>
      </p:cViewPr>
      <p:guideLst>
        <p:guide orient="horz" pos="1620"/>
        <p:guide pos="2160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10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BCE51BA-6D86-418C-A45A-0FD03C5923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44CCA1F-BD59-463A-BE45-999C502CB2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9F983-8963-430F-B2FE-D8FDC1974AAB}" type="datetimeFigureOut">
              <a:rPr lang="en-AU" smtClean="0"/>
              <a:t>23/10/18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F41AC57-05DE-4EA7-B049-827765AF0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B60033D-883F-4CFD-B24C-BAEB75EC98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B0BA-1498-4B0B-87D1-FA40CDEB00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970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9FB91-72B3-463E-8D44-D1889801833E}" type="datetimeFigureOut">
              <a:rPr lang="en-AU" smtClean="0"/>
              <a:t>23/10/18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1A01-F464-4F55-8CB9-02B1D999DB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291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9518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01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19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98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Skills first program is the Data Science pilot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delivery – entrepreneurial business delivery model - Developed by entrepreneurs in collaboration with subject matter experts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priority given the urgency of this growing gap in the pipeline - skills shortage must not become a crisis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the critical skills needed in the context of disruption and opportunity from new digital technologies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created a vision for a unique social learning environment that is extremely collaborative</a:t>
            </a:r>
            <a:endParaRPr lang="en-AU" dirty="0"/>
          </a:p>
          <a:p>
            <a:endParaRPr lang="en-AU" dirty="0"/>
          </a:p>
          <a:p>
            <a:r>
              <a:rPr lang="en-AU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have </a:t>
            </a: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and challenging </a:t>
            </a:r>
            <a:r>
              <a:rPr lang="en-AU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data-related projects “train hard, fight easy”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460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6833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398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974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1812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Skills first program is the Data Science pilot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delivery – entrepreneurial business delivery model - Developed by entrepreneurs in collaboration with subject matter experts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priority given the urgency of this growing gap in the pipeline - skills shortage must not become a crisis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the critical skills needed in the context of disruption and opportunity from new digital technologies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created a vision for a unique social learning environment that is extremely collaborative</a:t>
            </a:r>
            <a:endParaRPr lang="en-AU" dirty="0"/>
          </a:p>
          <a:p>
            <a:endParaRPr lang="en-AU" dirty="0"/>
          </a:p>
          <a:p>
            <a:r>
              <a:rPr lang="en-AU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have </a:t>
            </a: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and challenging </a:t>
            </a:r>
            <a:r>
              <a:rPr lang="en-AU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data-related projects “train hard, fight easy”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81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168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9904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064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473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298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2651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734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284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68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Skills first program is the Data Science pilot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delivery – entrepreneurial business delivery model - Developed by entrepreneurs in collaboration with subject matter experts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priority given the urgency of this growing gap in the pipeline - skills shortage must not become a crisis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the critical skills needed in the context of disruption and opportunity from new digital technologies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created a vision for a unique social learning environment that is extremely collaborative</a:t>
            </a:r>
            <a:endParaRPr lang="en-AU" dirty="0"/>
          </a:p>
          <a:p>
            <a:endParaRPr lang="en-AU" dirty="0"/>
          </a:p>
          <a:p>
            <a:r>
              <a:rPr lang="en-AU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have </a:t>
            </a: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and challenging </a:t>
            </a:r>
            <a:r>
              <a:rPr lang="en-AU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data-related projects “train hard, fight easy”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9628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Skills first program is the Data Science pilot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delivery – entrepreneurial business delivery model - Developed by entrepreneurs in collaboration with subject matter experts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priority given the urgency of this growing gap in the pipeline - skills shortage must not become a crisis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the critical skills needed in the context of disruption and opportunity from new digital technologies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created a vision for a unique social learning environment that is extremely collaborative</a:t>
            </a:r>
            <a:endParaRPr lang="en-AU" dirty="0"/>
          </a:p>
          <a:p>
            <a:endParaRPr lang="en-AU" dirty="0"/>
          </a:p>
          <a:p>
            <a:r>
              <a:rPr lang="en-AU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have </a:t>
            </a: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and challenging </a:t>
            </a:r>
            <a:r>
              <a:rPr lang="en-AU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data-related projects “train hard, fight easy”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168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500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122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339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17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1065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Skills first program is the Data Science pilot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delivery – entrepreneurial business delivery model - Developed by entrepreneurs in collaboration with subject matter experts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priority given the urgency of this growing gap in the pipeline - skills shortage must not become a crisis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the critical skills needed in the context of disruption and opportunity from new digital technologies</a:t>
            </a:r>
          </a:p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created a vision for a unique social learning environment that is extremely collaborative</a:t>
            </a:r>
            <a:endParaRPr lang="en-AU" dirty="0"/>
          </a:p>
          <a:p>
            <a:endParaRPr lang="en-AU" dirty="0"/>
          </a:p>
          <a:p>
            <a:r>
              <a:rPr lang="en-AU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have </a:t>
            </a: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and challenging </a:t>
            </a:r>
            <a:r>
              <a:rPr lang="en-AU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data-related projects “train hard, fight easy”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188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637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8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5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7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B66B8-E8AC-3A48-BD8B-8CC7F06BD45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5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10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7737"/>
          <a:stretch/>
        </p:blipFill>
        <p:spPr>
          <a:xfrm>
            <a:off x="-1" y="0"/>
            <a:ext cx="335280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21100" y="2567750"/>
            <a:ext cx="5078372" cy="424218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DATA FUSION AND MACHINE LEARNING I:</a:t>
            </a:r>
          </a:p>
          <a:p>
            <a:pPr algn="r">
              <a:lnSpc>
                <a:spcPct val="120000"/>
              </a:lnSpc>
            </a:pPr>
            <a:endParaRPr lang="en-GB" sz="45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Bias x variance </a:t>
            </a:r>
            <a:r>
              <a:rPr lang="en-GB" sz="4500" baseline="30000" dirty="0" err="1" smtClean="0">
                <a:solidFill>
                  <a:srgbClr val="212236"/>
                </a:solidFill>
                <a:latin typeface="Open Sans"/>
                <a:cs typeface="Open Sans"/>
              </a:rPr>
              <a:t>tradeoff</a:t>
            </a: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K-NN, Random Forest, SVM</a:t>
            </a:r>
            <a:r>
              <a:rPr lang="en-GB" sz="4500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  <a:endParaRPr lang="en-GB" sz="48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endParaRPr lang="en-GB" sz="1900" baseline="30000" dirty="0" smtClean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GB" sz="19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DÉBORA CORRÊA AND AYHAM ZAITOUNY</a:t>
            </a:r>
            <a:r>
              <a:rPr lang="en-GB" sz="1900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  <a:endParaRPr lang="en-GB" sz="19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/>
            <a:r>
              <a:rPr lang="en-GB" sz="1900" baseline="30000" dirty="0">
                <a:solidFill>
                  <a:srgbClr val="FF0000"/>
                </a:solidFill>
                <a:latin typeface="Open Sans"/>
                <a:cs typeface="Open Sans"/>
              </a:rPr>
              <a:t/>
            </a:r>
            <a:br>
              <a:rPr lang="en-GB" sz="1900" baseline="30000" dirty="0">
                <a:solidFill>
                  <a:srgbClr val="FF0000"/>
                </a:solidFill>
                <a:latin typeface="Open Sans"/>
                <a:cs typeface="Open Sans"/>
              </a:rPr>
            </a:br>
            <a:r>
              <a:rPr lang="en-GB" sz="19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23 OCT 2018</a:t>
            </a:r>
            <a:endParaRPr lang="en-US" sz="1900" dirty="0">
              <a:solidFill>
                <a:srgbClr val="212236"/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Cover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864880"/>
            <a:ext cx="5664200" cy="1229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EAB251-389B-449A-8A98-DE3CD29069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2" y="864880"/>
            <a:ext cx="2670028" cy="14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7409-CORE-Skills-Powerpoint-IMAGES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96790E8-1F45-4D19-A25F-2EB18CA65064}"/>
              </a:ext>
            </a:extLst>
          </p:cNvPr>
          <p:cNvSpPr/>
          <p:nvPr/>
        </p:nvSpPr>
        <p:spPr>
          <a:xfrm>
            <a:off x="129399" y="803600"/>
            <a:ext cx="8721317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GB" dirty="0" smtClean="0">
                <a:cs typeface="Open Sans"/>
              </a:rPr>
              <a:t>What about </a:t>
            </a:r>
            <a:r>
              <a:rPr lang="en-GB" b="1" dirty="0" smtClean="0">
                <a:cs typeface="Open Sans"/>
              </a:rPr>
              <a:t>feature importance</a:t>
            </a:r>
            <a:r>
              <a:rPr lang="en-GB" dirty="0" smtClean="0">
                <a:cs typeface="Open Sans"/>
              </a:rPr>
              <a:t>? </a:t>
            </a:r>
          </a:p>
          <a:p>
            <a:pPr marL="952485" lvl="1" indent="-34290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GB" dirty="0" smtClean="0">
                <a:cs typeface="Open Sans"/>
              </a:rPr>
              <a:t>Irrelevant features increase costs without affecting accuracy.</a:t>
            </a:r>
          </a:p>
          <a:p>
            <a:pPr marL="952485" lvl="1" indent="-34290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GB" dirty="0" smtClean="0">
                <a:cs typeface="Open Sans"/>
              </a:rPr>
              <a:t>Misleading features increase costs and decrease accuracy.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341" y="5816084"/>
            <a:ext cx="7305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Approximate Nearest </a:t>
            </a:r>
            <a:r>
              <a:rPr lang="en-US" dirty="0" smtClean="0"/>
              <a:t>Neighbor (k-d trees).</a:t>
            </a:r>
          </a:p>
          <a:p>
            <a:r>
              <a:rPr lang="en-US" dirty="0"/>
              <a:t>L</a:t>
            </a:r>
            <a:r>
              <a:rPr lang="en-US" dirty="0" smtClean="0"/>
              <a:t>ocality </a:t>
            </a:r>
            <a:r>
              <a:rPr lang="en-US" dirty="0"/>
              <a:t>sensitive hashing (</a:t>
            </a:r>
            <a:r>
              <a:rPr lang="en-US" dirty="0" smtClean="0"/>
              <a:t>LSH) </a:t>
            </a:r>
            <a:r>
              <a:rPr lang="mr-IN" dirty="0" smtClean="0"/>
              <a:t>–</a:t>
            </a:r>
            <a:r>
              <a:rPr lang="en-US" dirty="0" smtClean="0"/>
              <a:t> for higher dimensions.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399" y="200096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ASPECTS OF K-NN (Cont.)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341" y="5143500"/>
            <a:ext cx="638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Optimized data structures and implementations: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11341" y="2453458"/>
            <a:ext cx="336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Attribute-weighted K-NN</a:t>
            </a:r>
            <a:endParaRPr 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1341" y="3316793"/>
                <a:ext cx="421471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charset="0"/>
                            </a:rPr>
                            <m:t>𝑑𝑖𝑠𝑡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1" y="3316793"/>
                <a:ext cx="4214710" cy="10082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572000" y="3220742"/>
            <a:ext cx="4710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find the weights?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You have an expert to advice you.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Or, rely on ML!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DECISION TREES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499" y="628431"/>
            <a:ext cx="8913002" cy="243143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/>
              <a:t>U</a:t>
            </a:r>
            <a:r>
              <a:rPr lang="en-AU" sz="2200" b="1" dirty="0" smtClean="0"/>
              <a:t>sed for:</a:t>
            </a:r>
          </a:p>
          <a:p>
            <a:pPr marL="285750" indent="-285750">
              <a:spcAft>
                <a:spcPts val="900"/>
              </a:spcAft>
              <a:buClr>
                <a:schemeClr val="tx1"/>
              </a:buClr>
              <a:buFont typeface="Arial"/>
              <a:buChar char="•"/>
            </a:pPr>
            <a:r>
              <a:rPr lang="en-AU" sz="2200" dirty="0"/>
              <a:t>C</a:t>
            </a:r>
            <a:r>
              <a:rPr lang="en-AU" sz="2200" dirty="0" smtClean="0"/>
              <a:t>lassification and regression.</a:t>
            </a:r>
          </a:p>
          <a:p>
            <a:pPr marL="285750" indent="-285750">
              <a:spcAft>
                <a:spcPts val="900"/>
              </a:spcAft>
              <a:buClr>
                <a:schemeClr val="tx1"/>
              </a:buClr>
              <a:buFont typeface="Arial"/>
              <a:buChar char="•"/>
            </a:pPr>
            <a:endParaRPr lang="en-AU" sz="1000" b="1" dirty="0" smtClean="0"/>
          </a:p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Information-based learning: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i="1" dirty="0" err="1" smtClean="0"/>
              <a:t>Informativeness</a:t>
            </a:r>
            <a:r>
              <a:rPr lang="en-AU" sz="2200" dirty="0" smtClean="0"/>
              <a:t> of a descriptive feature: split the dataset into branches that maximize the information gain, reducing the node’s impurity.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" y="6398280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Sources: Fundamentals </a:t>
            </a:r>
            <a:r>
              <a:rPr lang="en-US" sz="1400" dirty="0"/>
              <a:t>of </a:t>
            </a:r>
            <a:r>
              <a:rPr lang="en-US" sz="1400" dirty="0" smtClean="0"/>
              <a:t>Machine Learning </a:t>
            </a:r>
            <a:r>
              <a:rPr lang="en-US" sz="1400" dirty="0"/>
              <a:t>for </a:t>
            </a:r>
            <a:r>
              <a:rPr lang="en-US" sz="1400" dirty="0" smtClean="0"/>
              <a:t>Predictive Data Analytics</a:t>
            </a:r>
            <a:r>
              <a:rPr lang="en-US" sz="1400" dirty="0"/>
              <a:t>, </a:t>
            </a:r>
            <a:r>
              <a:rPr lang="en-US" sz="1400" dirty="0" smtClean="0"/>
              <a:t>Cap. 4; Hands </a:t>
            </a:r>
            <a:r>
              <a:rPr lang="en-US" sz="1400" dirty="0"/>
              <a:t>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6.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61" y="3059862"/>
            <a:ext cx="3268278" cy="326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DECISION TREES (Cont.)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" y="6398280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Sources: Fundamentals </a:t>
            </a:r>
            <a:r>
              <a:rPr lang="en-US" sz="1400" dirty="0"/>
              <a:t>of </a:t>
            </a:r>
            <a:r>
              <a:rPr lang="en-US" sz="1400" dirty="0" smtClean="0"/>
              <a:t>Machine Learning </a:t>
            </a:r>
            <a:r>
              <a:rPr lang="en-US" sz="1400" dirty="0"/>
              <a:t>for </a:t>
            </a:r>
            <a:r>
              <a:rPr lang="en-US" sz="1400" dirty="0" smtClean="0"/>
              <a:t>Predictive Data Analytics</a:t>
            </a:r>
            <a:r>
              <a:rPr lang="en-US" sz="1400" dirty="0"/>
              <a:t>, </a:t>
            </a:r>
            <a:r>
              <a:rPr lang="en-US" sz="1400" dirty="0" smtClean="0"/>
              <a:t>Cap. 4; Hands </a:t>
            </a:r>
            <a:r>
              <a:rPr lang="en-US" sz="1400" dirty="0"/>
              <a:t>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6.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32" y="944406"/>
            <a:ext cx="5716460" cy="488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99"/>
          <a:stretch/>
        </p:blipFill>
        <p:spPr>
          <a:xfrm>
            <a:off x="106512" y="1323833"/>
            <a:ext cx="3099143" cy="2540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4" b="44884"/>
          <a:stretch/>
        </p:blipFill>
        <p:spPr>
          <a:xfrm>
            <a:off x="117022" y="3853749"/>
            <a:ext cx="1606674" cy="1489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7" t="53705"/>
          <a:stretch/>
        </p:blipFill>
        <p:spPr>
          <a:xfrm>
            <a:off x="1723696" y="3872048"/>
            <a:ext cx="1492469" cy="147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5825"/>
            <a:ext cx="9144000" cy="6254495"/>
          </a:xfrm>
          <a:prstGeom prst="rect">
            <a:avLst/>
          </a:prstGeom>
          <a:solidFill>
            <a:srgbClr val="21223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999" y="1008090"/>
            <a:ext cx="8682002" cy="616322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bg1"/>
              </a:buClr>
            </a:pPr>
            <a:r>
              <a:rPr lang="en-AU" sz="2200" u="sng" dirty="0" smtClean="0">
                <a:solidFill>
                  <a:srgbClr val="FFFFFF"/>
                </a:solidFill>
              </a:rPr>
              <a:t>Pros: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Works well for complex datasets.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Require very little data preparation (even scaling is not necessary).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Example of a white box approach: decisions are intuitive.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 smtClean="0">
              <a:solidFill>
                <a:srgbClr val="FFFFFF"/>
              </a:solidFill>
            </a:endParaRPr>
          </a:p>
          <a:p>
            <a:pPr>
              <a:spcAft>
                <a:spcPts val="900"/>
              </a:spcAft>
              <a:buClr>
                <a:schemeClr val="bg1"/>
              </a:buClr>
            </a:pPr>
            <a:r>
              <a:rPr lang="en-AU" sz="2200" u="sng" dirty="0" smtClean="0">
                <a:solidFill>
                  <a:srgbClr val="FFFFFF"/>
                </a:solidFill>
              </a:rPr>
              <a:t>Cons:</a:t>
            </a:r>
            <a:endParaRPr lang="en-AU" sz="2200" u="sng" dirty="0">
              <a:solidFill>
                <a:srgbClr val="FFFFFF"/>
              </a:solidFill>
            </a:endParaRP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200" dirty="0">
                <a:solidFill>
                  <a:srgbClr val="FFFFFF"/>
                </a:solidFill>
              </a:rPr>
              <a:t>Rely on a good tunning of restrictions (</a:t>
            </a:r>
            <a:r>
              <a:rPr lang="en-AU" sz="2200" dirty="0" err="1">
                <a:solidFill>
                  <a:srgbClr val="FFFFFF"/>
                </a:solidFill>
              </a:rPr>
              <a:t>hyperparameters</a:t>
            </a:r>
            <a:r>
              <a:rPr lang="en-AU" sz="2200" dirty="0">
                <a:solidFill>
                  <a:srgbClr val="FFFFFF"/>
                </a:solidFill>
              </a:rPr>
              <a:t>) to avoid </a:t>
            </a:r>
            <a:r>
              <a:rPr lang="en-AU" sz="2200" dirty="0" smtClean="0">
                <a:solidFill>
                  <a:srgbClr val="FFFFFF"/>
                </a:solidFill>
              </a:rPr>
              <a:t>overfitting </a:t>
            </a:r>
            <a:r>
              <a:rPr lang="mr-IN" sz="2200" dirty="0" smtClean="0">
                <a:solidFill>
                  <a:srgbClr val="FFFFFF"/>
                </a:solidFill>
              </a:rPr>
              <a:t>–</a:t>
            </a:r>
            <a:r>
              <a:rPr lang="en-AU" sz="2200" dirty="0" smtClean="0">
                <a:solidFill>
                  <a:srgbClr val="FFFFFF"/>
                </a:solidFill>
              </a:rPr>
              <a:t> otherwise trees can just memorize the training data. </a:t>
            </a:r>
            <a:endParaRPr lang="en-AU" sz="2200" dirty="0">
              <a:solidFill>
                <a:srgbClr val="FFFFFF"/>
              </a:solidFill>
            </a:endParaRP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200" dirty="0">
                <a:solidFill>
                  <a:srgbClr val="FFFFFF"/>
                </a:solidFill>
              </a:rPr>
              <a:t>Sensitive to training set rotation. You can use PCA to get a better orientation of the training data</a:t>
            </a:r>
            <a:r>
              <a:rPr lang="en-AU" sz="2200" dirty="0" smtClean="0">
                <a:solidFill>
                  <a:srgbClr val="FFFFFF"/>
                </a:solidFill>
              </a:rPr>
              <a:t>.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Sensitive to small variations in the training set.</a:t>
            </a:r>
            <a:endParaRPr lang="en-AU" sz="2200" dirty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 smtClean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0999" y="227048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ASPECTS OF DECISION TREES</a:t>
            </a:r>
            <a:endParaRPr lang="en-GB" sz="4200" baseline="300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316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ENSENBLE LEARNING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62056"/>
            <a:ext cx="9499600" cy="46166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150" dirty="0" smtClean="0"/>
              <a:t>Idea: Combine the predictions of many predictors to get a better final prediction.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603609"/>
            <a:ext cx="575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</a:t>
            </a:r>
            <a:r>
              <a:rPr lang="en-US" sz="1400" dirty="0"/>
              <a:t>7.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41400" y="1422400"/>
            <a:ext cx="7175500" cy="5076054"/>
            <a:chOff x="1143000" y="1159997"/>
            <a:chExt cx="7416800" cy="55416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3534018"/>
              <a:ext cx="7416800" cy="3167636"/>
            </a:xfrm>
            <a:prstGeom prst="rect">
              <a:avLst/>
            </a:prstGeom>
          </p:spPr>
        </p:pic>
        <p:sp>
          <p:nvSpPr>
            <p:cNvPr id="5" name="Left Brace 4"/>
            <p:cNvSpPr/>
            <p:nvPr/>
          </p:nvSpPr>
          <p:spPr>
            <a:xfrm rot="5400000">
              <a:off x="3967301" y="-325300"/>
              <a:ext cx="548999" cy="548640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790700" y="3221904"/>
              <a:ext cx="0" cy="37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562100" y="2670712"/>
              <a:ext cx="457200" cy="43469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416300" y="3221904"/>
              <a:ext cx="0" cy="37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164840" y="2670712"/>
              <a:ext cx="502920" cy="43469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064760" y="3287854"/>
              <a:ext cx="0" cy="37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813300" y="2736662"/>
              <a:ext cx="502920" cy="43469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6713220" y="3287854"/>
              <a:ext cx="0" cy="37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6461760" y="2736662"/>
              <a:ext cx="502920" cy="43469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4108450" y="1695190"/>
              <a:ext cx="241300" cy="4064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000073" y="1159997"/>
              <a:ext cx="457200" cy="43469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419542" y="1352705"/>
            <a:ext cx="2475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Ensemble’s prediction</a:t>
            </a:r>
          </a:p>
          <a:p>
            <a:r>
              <a:rPr lang="en-US" sz="2000" dirty="0" smtClean="0"/>
              <a:t>(e.g., majority vote)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5048159" y="5888285"/>
            <a:ext cx="138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Training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248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29" y="2490689"/>
            <a:ext cx="8084554" cy="4446097"/>
          </a:xfrm>
          <a:prstGeom prst="rect">
            <a:avLst/>
          </a:prstGeom>
        </p:spPr>
      </p:pic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ENSENBLE LEARNING </a:t>
            </a:r>
            <a:r>
              <a:rPr lang="pt-BR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(Cont.)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62056"/>
            <a:ext cx="9144000" cy="167737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150" b="1" dirty="0" smtClean="0"/>
              <a:t>Bagging </a:t>
            </a:r>
            <a:r>
              <a:rPr lang="en-AU" sz="2150" i="1" dirty="0" smtClean="0"/>
              <a:t>(Bootstrap aggregating) </a:t>
            </a:r>
            <a:r>
              <a:rPr lang="en-AU" sz="2150" dirty="0" smtClean="0"/>
              <a:t>and</a:t>
            </a:r>
            <a:r>
              <a:rPr lang="en-AU" sz="2150" b="1" dirty="0" smtClean="0"/>
              <a:t> pasting</a:t>
            </a:r>
            <a:r>
              <a:rPr lang="en-AU" sz="2150" dirty="0" smtClean="0"/>
              <a:t>.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150" dirty="0" smtClean="0"/>
              <a:t>Train the models on different random subsets of the training set.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150" dirty="0" smtClean="0"/>
              <a:t>Individual predictors have high bias, but in overall aggregation produces </a:t>
            </a:r>
            <a:r>
              <a:rPr lang="en-AU" sz="2150" u="sng" dirty="0" smtClean="0"/>
              <a:t>similar bias </a:t>
            </a:r>
            <a:r>
              <a:rPr lang="en-AU" sz="2150" dirty="0" smtClean="0"/>
              <a:t>and </a:t>
            </a:r>
            <a:r>
              <a:rPr lang="en-AU" sz="2150" u="sng" dirty="0" smtClean="0"/>
              <a:t>lower variance </a:t>
            </a:r>
            <a:r>
              <a:rPr lang="en-AU" sz="2150" dirty="0" smtClean="0"/>
              <a:t>when compared to training one predictor.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603609"/>
            <a:ext cx="575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</a:t>
            </a:r>
            <a:r>
              <a:rPr lang="en-US" sz="1400" dirty="0"/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145318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ENSENBLE LEARNING </a:t>
            </a:r>
            <a:r>
              <a:rPr lang="pt-BR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(Cont.)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825556"/>
            <a:ext cx="9144000" cy="453966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150" dirty="0" smtClean="0"/>
              <a:t>The ensemble’s prediction tends to generalize better than a single predictor.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603609"/>
            <a:ext cx="575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</a:t>
            </a:r>
            <a:r>
              <a:rPr lang="en-US" sz="1400" dirty="0"/>
              <a:t>7.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674"/>
            <a:ext cx="9144000" cy="31412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512" y="4553885"/>
            <a:ext cx="9144000" cy="198515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150" b="1" dirty="0" smtClean="0"/>
              <a:t>Bagging or pasting?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150" dirty="0" smtClean="0"/>
              <a:t>Bagging introduces more diversity: slightly higher bias but lower variance.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150" dirty="0" smtClean="0"/>
              <a:t>Bagging tends to produce better results.</a:t>
            </a:r>
          </a:p>
          <a:p>
            <a:pPr>
              <a:spcAft>
                <a:spcPts val="900"/>
              </a:spcAft>
              <a:buClr>
                <a:schemeClr val="tx1"/>
              </a:buClr>
            </a:pPr>
            <a:endParaRPr lang="en-AU" sz="500" dirty="0" smtClean="0"/>
          </a:p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150" b="1" dirty="0" smtClean="0"/>
              <a:t>Other approaches: </a:t>
            </a:r>
            <a:r>
              <a:rPr lang="en-AU" sz="2150" dirty="0" smtClean="0"/>
              <a:t>Boosting (</a:t>
            </a:r>
            <a:r>
              <a:rPr lang="en-AU" sz="2150" dirty="0" err="1" smtClean="0"/>
              <a:t>AdaBoost</a:t>
            </a:r>
            <a:r>
              <a:rPr lang="en-AU" sz="2150" dirty="0" smtClean="0"/>
              <a:t>, Gradient Boosting), Stacking.</a:t>
            </a:r>
          </a:p>
        </p:txBody>
      </p:sp>
    </p:spTree>
    <p:extLst>
      <p:ext uri="{BB962C8B-B14F-4D97-AF65-F5344CB8AC3E}">
        <p14:creationId xmlns:p14="http://schemas.microsoft.com/office/powerpoint/2010/main" val="22371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154" y="1930011"/>
            <a:ext cx="5181234" cy="4673598"/>
          </a:xfrm>
          <a:prstGeom prst="rect">
            <a:avLst/>
          </a:prstGeom>
        </p:spPr>
      </p:pic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RANDOM FOREST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88451"/>
            <a:ext cx="8913002" cy="2731513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An ensemble of Decision Trees: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 smtClean="0"/>
              <a:t>Most commonly trained with the bagging method.</a:t>
            </a:r>
            <a:endParaRPr lang="en-AU" sz="2200" dirty="0"/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 smtClean="0"/>
              <a:t>Searches for the most informative feature </a:t>
            </a:r>
          </a:p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dirty="0"/>
              <a:t> </a:t>
            </a:r>
            <a:r>
              <a:rPr lang="en-AU" sz="2200" dirty="0" smtClean="0"/>
              <a:t>      in a (random) subset of the training set.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/>
              <a:t>T</a:t>
            </a:r>
            <a:r>
              <a:rPr lang="en-AU" sz="2200" dirty="0" smtClean="0"/>
              <a:t>ree diversity favours higher bias </a:t>
            </a:r>
          </a:p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dirty="0" smtClean="0"/>
              <a:t>      for a lower variance.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603609"/>
            <a:ext cx="53720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Source: </a:t>
            </a:r>
            <a:r>
              <a:rPr lang="en-US" sz="1300" dirty="0"/>
              <a:t>Hands on Machine Learning with </a:t>
            </a:r>
            <a:r>
              <a:rPr lang="en-US" sz="1300" dirty="0" err="1"/>
              <a:t>Scikit</a:t>
            </a:r>
            <a:r>
              <a:rPr lang="en-US" sz="1300" dirty="0"/>
              <a:t>-Learn and </a:t>
            </a:r>
            <a:r>
              <a:rPr lang="en-US" sz="1300" dirty="0" err="1"/>
              <a:t>TensorFlow</a:t>
            </a:r>
            <a:r>
              <a:rPr lang="en-US" sz="1300" dirty="0"/>
              <a:t>, </a:t>
            </a:r>
            <a:r>
              <a:rPr lang="en-US" sz="1300" dirty="0" smtClean="0"/>
              <a:t>Cap. </a:t>
            </a:r>
            <a:r>
              <a:rPr lang="en-US" sz="1300" dirty="0"/>
              <a:t>7.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512" y="3733410"/>
            <a:ext cx="5189241" cy="270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200" b="1" dirty="0" smtClean="0"/>
              <a:t>Feature importance</a:t>
            </a:r>
          </a:p>
          <a:p>
            <a:pPr marL="342900" indent="-342900">
              <a:spcAft>
                <a:spcPts val="900"/>
              </a:spcAft>
              <a:buFont typeface="Arial" charset="0"/>
              <a:buChar char="•"/>
            </a:pPr>
            <a:r>
              <a:rPr lang="en-US" sz="2200" dirty="0" smtClean="0"/>
              <a:t>Most important features are </a:t>
            </a:r>
          </a:p>
          <a:p>
            <a:pPr>
              <a:spcAft>
                <a:spcPts val="900"/>
              </a:spcAft>
            </a:pPr>
            <a:r>
              <a:rPr lang="en-US" sz="2200" dirty="0" smtClean="0"/>
              <a:t>     likely to be near the root.</a:t>
            </a:r>
          </a:p>
          <a:p>
            <a:pPr marL="342900" indent="-342900">
              <a:spcAft>
                <a:spcPts val="900"/>
              </a:spcAft>
              <a:buFont typeface="Arial" charset="0"/>
              <a:buChar char="•"/>
            </a:pPr>
            <a:r>
              <a:rPr lang="en-US" sz="2200" dirty="0" smtClean="0"/>
              <a:t>Average depth at which a specific</a:t>
            </a:r>
          </a:p>
          <a:p>
            <a:pPr>
              <a:spcAft>
                <a:spcPts val="900"/>
              </a:spcAft>
            </a:pPr>
            <a:r>
              <a:rPr lang="en-US" sz="2200" dirty="0" smtClean="0"/>
              <a:t>     feature appears across all trees.</a:t>
            </a:r>
          </a:p>
          <a:p>
            <a:pPr marL="342900" indent="-342900">
              <a:spcAft>
                <a:spcPts val="900"/>
              </a:spcAft>
              <a:buFont typeface="Arial" charset="0"/>
              <a:buChar char="•"/>
            </a:pP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Feature_importance_variable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516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5825"/>
            <a:ext cx="9144000" cy="6254495"/>
          </a:xfrm>
          <a:prstGeom prst="rect">
            <a:avLst/>
          </a:prstGeom>
          <a:solidFill>
            <a:srgbClr val="21223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999" y="1008090"/>
            <a:ext cx="8682002" cy="49167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bg1"/>
              </a:buClr>
            </a:pPr>
            <a:r>
              <a:rPr lang="en-AU" sz="2200" u="sng" dirty="0" smtClean="0">
                <a:solidFill>
                  <a:srgbClr val="FFFFFF"/>
                </a:solidFill>
              </a:rPr>
              <a:t>Pros: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Among the most powerful ML algorithms.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Learn nonlinearities in the training set structure.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Robust to outliers.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endParaRPr lang="en-AU" sz="2200" dirty="0">
              <a:solidFill>
                <a:srgbClr val="FFFFFF"/>
              </a:solidFill>
            </a:endParaRPr>
          </a:p>
          <a:p>
            <a:pPr>
              <a:spcAft>
                <a:spcPts val="900"/>
              </a:spcAft>
              <a:buClr>
                <a:schemeClr val="bg1"/>
              </a:buClr>
            </a:pPr>
            <a:r>
              <a:rPr lang="en-AU" sz="2200" u="sng" dirty="0" smtClean="0">
                <a:solidFill>
                  <a:srgbClr val="FFFFFF"/>
                </a:solidFill>
              </a:rPr>
              <a:t>Cons: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In each node, the training algorithm compares all features in all samples. It can be slow for larger datasets.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Attention to the regularization </a:t>
            </a:r>
            <a:r>
              <a:rPr lang="en-AU" sz="2200" dirty="0" err="1" smtClean="0">
                <a:solidFill>
                  <a:srgbClr val="FFFFFF"/>
                </a:solidFill>
              </a:rPr>
              <a:t>hyperparameters</a:t>
            </a:r>
            <a:r>
              <a:rPr lang="en-AU" sz="2200" dirty="0" smtClean="0">
                <a:solidFill>
                  <a:srgbClr val="FFFFFF"/>
                </a:solidFill>
              </a:rPr>
              <a:t>.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Ensemble makes prediction less intuitive.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0999" y="227048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ASPECTS OF RANDOM FOREST</a:t>
            </a:r>
            <a:endParaRPr lang="en-GB" sz="4200" baseline="300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399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96790E8-1F45-4D19-A25F-2EB18CA65064}"/>
              </a:ext>
            </a:extLst>
          </p:cNvPr>
          <p:cNvSpPr/>
          <p:nvPr/>
        </p:nvSpPr>
        <p:spPr>
          <a:xfrm>
            <a:off x="129399" y="754090"/>
            <a:ext cx="8721317" cy="105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r>
              <a:rPr lang="en-GB" dirty="0" smtClean="0"/>
              <a:t>Promise technique when there are many discontinuities in the data structure (orthogonal features) </a:t>
            </a:r>
            <a:r>
              <a:rPr lang="mr-IN" dirty="0" smtClean="0"/>
              <a:t>–</a:t>
            </a:r>
            <a:r>
              <a:rPr lang="en-GB" dirty="0" smtClean="0"/>
              <a:t> features showing almost no linear dependencies. </a:t>
            </a:r>
            <a:endParaRPr lang="en-GB" dirty="0" smtClean="0"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399" y="200096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ASPECTS OF RANDOM FOREST (Cont.)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905000"/>
            <a:ext cx="8572500" cy="3897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750" y="625765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smtClean="0"/>
              <a:t>Source:</a:t>
            </a:r>
            <a:r>
              <a:rPr lang="en-US" sz="1400"/>
              <a:t> </a:t>
            </a:r>
            <a:r>
              <a:rPr lang="en-US" sz="1400" smtClean="0"/>
              <a:t>Harvey</a:t>
            </a:r>
            <a:r>
              <a:rPr lang="en-US" sz="1400" dirty="0"/>
              <a:t>, A. S., and G. Fotopoulos. "GEOLOGICAL MAPPING USING MACHINE LEARNING ALGORITHMS." </a:t>
            </a:r>
            <a:r>
              <a:rPr lang="en-US" sz="1400" i="1" dirty="0"/>
              <a:t>International Archives of the Photogrammetry, Remote Sensing &amp; Spatial Information Sciences</a:t>
            </a:r>
            <a:r>
              <a:rPr lang="en-US" sz="1400" dirty="0"/>
              <a:t> 41 (2016).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3581" y="5802975"/>
            <a:ext cx="4836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Identification of </a:t>
            </a:r>
            <a:r>
              <a:rPr lang="en-US"/>
              <a:t>geological </a:t>
            </a:r>
            <a:r>
              <a:rPr lang="en-US" dirty="0" err="1"/>
              <a:t>rocktypes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pt-BR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THE BIAS VS VARIANCE TRADEOFF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55" b="-399"/>
          <a:stretch/>
        </p:blipFill>
        <p:spPr>
          <a:xfrm>
            <a:off x="413628" y="1427348"/>
            <a:ext cx="2614353" cy="21765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32" b="-2587"/>
          <a:stretch/>
        </p:blipFill>
        <p:spPr>
          <a:xfrm>
            <a:off x="495509" y="4101755"/>
            <a:ext cx="2192950" cy="2657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9" t="-1" b="173"/>
          <a:stretch/>
        </p:blipFill>
        <p:spPr>
          <a:xfrm>
            <a:off x="5874282" y="1439743"/>
            <a:ext cx="2718455" cy="2164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r="33213" b="-456"/>
          <a:stretch/>
        </p:blipFill>
        <p:spPr>
          <a:xfrm>
            <a:off x="3184633" y="1426098"/>
            <a:ext cx="2638097" cy="21777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7410" y="713573"/>
            <a:ext cx="1709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Underfitting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8691" y="748949"/>
            <a:ext cx="1528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4" t="-1" r="31252" b="1"/>
          <a:stretch/>
        </p:blipFill>
        <p:spPr>
          <a:xfrm>
            <a:off x="3372820" y="4168836"/>
            <a:ext cx="2501462" cy="25907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1" b="-3554"/>
          <a:stretch/>
        </p:blipFill>
        <p:spPr>
          <a:xfrm>
            <a:off x="6341333" y="4076721"/>
            <a:ext cx="2251404" cy="26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3" y="314451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SUPPORT VECTOR MACHINES (SVM)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6771" y="856603"/>
            <a:ext cx="8913002" cy="311623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/>
              <a:t>U</a:t>
            </a:r>
            <a:r>
              <a:rPr lang="en-AU" sz="2200" b="1" dirty="0" smtClean="0"/>
              <a:t>sed for:</a:t>
            </a:r>
          </a:p>
          <a:p>
            <a:pPr marL="285750" indent="-285750">
              <a:spcAft>
                <a:spcPts val="2400"/>
              </a:spcAft>
              <a:buClr>
                <a:schemeClr val="tx1"/>
              </a:buClr>
              <a:buFont typeface="Arial"/>
              <a:buChar char="•"/>
            </a:pPr>
            <a:r>
              <a:rPr lang="en-AU" sz="2200" dirty="0" smtClean="0"/>
              <a:t>Classification and regression.</a:t>
            </a:r>
            <a:endParaRPr lang="en-AU" sz="2200" b="1" dirty="0" smtClean="0"/>
          </a:p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Large margin classification:</a:t>
            </a:r>
          </a:p>
          <a:p>
            <a:pPr marL="342900" lvl="1" indent="-342900">
              <a:spcAft>
                <a:spcPts val="24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/>
              <a:t>It maximizes the distance to the nearest points relative to both classes</a:t>
            </a:r>
            <a:r>
              <a:rPr lang="en-AU" sz="2200" dirty="0" smtClean="0"/>
              <a:t>.</a:t>
            </a:r>
            <a:endParaRPr lang="en-AU" sz="2200" dirty="0"/>
          </a:p>
          <a:p>
            <a:pPr marL="0" lvl="1">
              <a:spcAft>
                <a:spcPts val="900"/>
              </a:spcAft>
              <a:buClr>
                <a:schemeClr val="tx1"/>
              </a:buClr>
            </a:pPr>
            <a:r>
              <a:rPr lang="en-AU" sz="2200" b="1" dirty="0"/>
              <a:t>What that means?</a:t>
            </a:r>
          </a:p>
          <a:p>
            <a:pPr marL="342900" lvl="1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/>
              <a:t>More robust to classification errors, better generalization.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0" y="4123163"/>
            <a:ext cx="3850169" cy="258043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3080178" y="4123163"/>
            <a:ext cx="337625" cy="23638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6468" y="5183377"/>
            <a:ext cx="3608631" cy="478301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6468" y="4351281"/>
            <a:ext cx="1707850" cy="2135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38" y="4148069"/>
            <a:ext cx="3795912" cy="259977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076282" y="6037161"/>
            <a:ext cx="1108579" cy="42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63559" y="5318233"/>
            <a:ext cx="488469" cy="446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52028" y="5612286"/>
            <a:ext cx="91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support</a:t>
            </a:r>
          </a:p>
          <a:p>
            <a:r>
              <a:rPr lang="en-US" sz="1800" dirty="0" smtClean="0"/>
              <a:t> vectors</a:t>
            </a:r>
            <a:endParaRPr lang="en-US" sz="18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201302" y="5223553"/>
            <a:ext cx="386124" cy="2645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 flipV="1">
            <a:off x="5997730" y="5745766"/>
            <a:ext cx="386124" cy="2645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906306" y="4148069"/>
            <a:ext cx="1598080" cy="2338914"/>
          </a:xfrm>
          <a:prstGeom prst="line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12907" y="4240617"/>
            <a:ext cx="1566073" cy="2246366"/>
          </a:xfrm>
          <a:prstGeom prst="line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534617" y="5121979"/>
            <a:ext cx="180000" cy="180000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67211" y="5926018"/>
            <a:ext cx="180000" cy="180000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5" grpId="0" animBg="1"/>
      <p:bldP spid="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998" y="513112"/>
            <a:ext cx="8913002" cy="303159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marL="0" lvl="1">
              <a:spcAft>
                <a:spcPts val="900"/>
              </a:spcAft>
              <a:buClr>
                <a:schemeClr val="tx1"/>
              </a:buClr>
            </a:pPr>
            <a:endParaRPr lang="en-AU" sz="1000" dirty="0"/>
          </a:p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Hard margin classification: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 smtClean="0"/>
              <a:t>Imposes all samples are correctly classified.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 smtClean="0"/>
              <a:t>Sensitive to outliers.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/>
              <a:t>Requires a linear separable solution</a:t>
            </a:r>
            <a:r>
              <a:rPr lang="en-AU" sz="2200" dirty="0" smtClean="0"/>
              <a:t>.</a:t>
            </a:r>
          </a:p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dirty="0" smtClean="0"/>
              <a:t> </a:t>
            </a:r>
            <a:endParaRPr lang="en-AU" sz="2200" dirty="0"/>
          </a:p>
          <a:p>
            <a:pPr marL="285750" indent="-285750">
              <a:spcAft>
                <a:spcPts val="900"/>
              </a:spcAft>
              <a:buClr>
                <a:schemeClr val="tx1"/>
              </a:buClr>
              <a:buFont typeface="Arial"/>
              <a:buChar char="•"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97" y="2914673"/>
            <a:ext cx="3733199" cy="25167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155" y="131959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SUPPORT VECTOR MACHINES </a:t>
            </a:r>
            <a:r>
              <a:rPr lang="pt-BR" sz="4200" baseline="30000" dirty="0">
                <a:latin typeface="Open Sans"/>
                <a:cs typeface="Open Sans"/>
              </a:rPr>
              <a:t>(</a:t>
            </a:r>
            <a:r>
              <a:rPr lang="en-AU" sz="4200" baseline="30000" dirty="0" smtClean="0">
                <a:latin typeface="Open Sans"/>
                <a:cs typeface="Open Sans"/>
              </a:rPr>
              <a:t>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8" y="2903214"/>
            <a:ext cx="3752192" cy="25295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350" y="5761968"/>
            <a:ext cx="3764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/>
              <a:t>What would be the correct </a:t>
            </a:r>
            <a:r>
              <a:rPr lang="en-US" sz="2100" smtClean="0"/>
              <a:t>SVM output?</a:t>
            </a:r>
            <a:endParaRPr lang="en-US" sz="2100"/>
          </a:p>
        </p:txBody>
      </p:sp>
      <p:sp>
        <p:nvSpPr>
          <p:cNvPr id="9" name="TextBox 8"/>
          <p:cNvSpPr txBox="1"/>
          <p:nvPr/>
        </p:nvSpPr>
        <p:spPr>
          <a:xfrm>
            <a:off x="4681175" y="5772081"/>
            <a:ext cx="3764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/>
              <a:t>First the correct classification, then maximize the margin.</a:t>
            </a:r>
            <a:endParaRPr lang="en-US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193" y="756760"/>
            <a:ext cx="2812109" cy="19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499" y="694568"/>
            <a:ext cx="8913002" cy="60631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Soft margin classification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 smtClean="0"/>
              <a:t>More flexible model.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 smtClean="0"/>
              <a:t>Balance between </a:t>
            </a:r>
            <a:r>
              <a:rPr lang="en-AU" sz="2200" dirty="0"/>
              <a:t>maximizing the margin </a:t>
            </a:r>
            <a:r>
              <a:rPr lang="en-AU" sz="2200" dirty="0" smtClean="0"/>
              <a:t>and </a:t>
            </a:r>
          </a:p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dirty="0" smtClean="0"/>
              <a:t>allowing </a:t>
            </a:r>
            <a:r>
              <a:rPr lang="en-AU" sz="2200" dirty="0"/>
              <a:t>some misclassifications</a:t>
            </a:r>
            <a:r>
              <a:rPr lang="en-AU" sz="2200" dirty="0" smtClean="0"/>
              <a:t>.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 smtClean="0"/>
              <a:t>SVM are robust to outliers by mediating  well this compromise. </a:t>
            </a:r>
            <a:endParaRPr lang="en-AU" sz="1000" dirty="0"/>
          </a:p>
          <a:p>
            <a:pPr>
              <a:spcAft>
                <a:spcPts val="900"/>
              </a:spcAft>
              <a:buClr>
                <a:schemeClr val="tx1"/>
              </a:buClr>
            </a:pPr>
            <a:endParaRPr lang="en-AU" sz="1000" dirty="0" smtClean="0"/>
          </a:p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How SVM control this balance? 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endParaRPr lang="en-AU" sz="2200" dirty="0" smtClean="0"/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endParaRPr lang="en-AU" sz="2200" dirty="0"/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endParaRPr lang="en-AU" sz="2200" dirty="0" smtClean="0"/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endParaRPr lang="en-AU" sz="2200" dirty="0"/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endParaRPr lang="en-AU" sz="2200" dirty="0" smtClean="0"/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 err="1" smtClean="0"/>
              <a:t>Hyperparameter</a:t>
            </a:r>
            <a:r>
              <a:rPr lang="en-AU" sz="2200" dirty="0" smtClean="0"/>
              <a:t> C can play a role if the model is overfitting: the larger the value of C the more intricate or restricted the decision boundary is. </a:t>
            </a:r>
            <a:endParaRPr lang="en-AU" sz="2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0155" y="131959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SUPPORT VECTOR MACHINES </a:t>
            </a:r>
            <a:r>
              <a:rPr lang="pt-BR" sz="4200" baseline="30000" dirty="0">
                <a:latin typeface="Open Sans"/>
                <a:cs typeface="Open Sans"/>
              </a:rPr>
              <a:t>(</a:t>
            </a:r>
            <a:r>
              <a:rPr lang="en-AU" sz="4200" baseline="30000" dirty="0" smtClean="0">
                <a:latin typeface="Open Sans"/>
                <a:cs typeface="Open Sans"/>
              </a:rPr>
              <a:t>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0046" y="694568"/>
            <a:ext cx="2645048" cy="1817404"/>
            <a:chOff x="6390046" y="694568"/>
            <a:chExt cx="2645048" cy="18174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046" y="694568"/>
              <a:ext cx="2645048" cy="1817404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6933174" y="694568"/>
              <a:ext cx="1097996" cy="16428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9" y="3670329"/>
            <a:ext cx="8797272" cy="21861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6603609"/>
            <a:ext cx="575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5.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91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55" y="131959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SUPPORT VECTOR MACHINES </a:t>
            </a:r>
            <a:r>
              <a:rPr lang="pt-BR" sz="4200" baseline="30000" dirty="0">
                <a:latin typeface="Open Sans"/>
                <a:cs typeface="Open Sans"/>
              </a:rPr>
              <a:t>(</a:t>
            </a:r>
            <a:r>
              <a:rPr lang="en-AU" sz="4200" baseline="30000" dirty="0" smtClean="0">
                <a:latin typeface="Open Sans"/>
                <a:cs typeface="Open Sans"/>
              </a:rPr>
              <a:t>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301" y="672869"/>
            <a:ext cx="8913002" cy="46166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Nonlinear classification? </a:t>
            </a:r>
            <a:endParaRPr lang="en-AU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48" y="1328105"/>
            <a:ext cx="2909227" cy="2373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842" y="1329622"/>
            <a:ext cx="3107877" cy="2371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4910" y="4800069"/>
            <a:ext cx="1771352" cy="80021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Polynomial  kernel</a:t>
            </a:r>
            <a:endParaRPr lang="en-AU" sz="2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41" y="4155711"/>
            <a:ext cx="3396979" cy="2392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53" y="4155711"/>
            <a:ext cx="3473588" cy="2365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624715" y="934406"/>
                <a:ext cx="12246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15" y="934406"/>
                <a:ext cx="1224631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488" t="-1961" r="-149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39729" y="1983109"/>
            <a:ext cx="1771352" cy="80021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Polynomial  features</a:t>
            </a:r>
            <a:endParaRPr lang="en-AU" sz="22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96974" y="3785393"/>
            <a:ext cx="1745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b="1" u="sng" dirty="0" smtClean="0"/>
              <a:t>Kernel trick!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6603609"/>
            <a:ext cx="575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5.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696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55" y="131959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SUPPORT VECTOR MACHINES </a:t>
            </a:r>
            <a:r>
              <a:rPr lang="pt-BR" sz="4200" baseline="30000" dirty="0">
                <a:latin typeface="Open Sans"/>
                <a:cs typeface="Open Sans"/>
              </a:rPr>
              <a:t>(</a:t>
            </a:r>
            <a:r>
              <a:rPr lang="en-AU" sz="4200" baseline="30000" dirty="0" smtClean="0">
                <a:latin typeface="Open Sans"/>
                <a:cs typeface="Open Sans"/>
              </a:rPr>
              <a:t>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8301" y="651727"/>
            <a:ext cx="8913002" cy="46166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Similarity features</a:t>
            </a:r>
            <a:endParaRPr lang="en-AU" sz="2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28" y="1030394"/>
            <a:ext cx="3421047" cy="25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8" y="1030394"/>
            <a:ext cx="3554604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93403" y="3604000"/>
                <a:ext cx="791550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/>
                  <a:t>Similarity function: Gaussian </a:t>
                </a:r>
                <a:r>
                  <a:rPr lang="en-US" sz="2200" dirty="0"/>
                  <a:t>Radial Basis Function (RBF) with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200" dirty="0"/>
                  <a:t> = 0.3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03" y="3604000"/>
                <a:ext cx="7915500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1002" t="-9859" r="-1002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82" y="4127581"/>
            <a:ext cx="4430980" cy="4737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3" y="4786623"/>
            <a:ext cx="3898900" cy="4318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95" y="4794919"/>
            <a:ext cx="3898800" cy="43038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238133" y="5356753"/>
            <a:ext cx="746595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1800" b="1" dirty="0" err="1"/>
              <a:t>H</a:t>
            </a:r>
            <a:r>
              <a:rPr lang="en-AU" sz="1800" b="1" dirty="0" err="1" smtClean="0"/>
              <a:t>yperparameter</a:t>
            </a:r>
            <a:r>
              <a:rPr lang="en-AU" sz="1800" b="1" dirty="0" smtClean="0"/>
              <a:t> </a:t>
            </a:r>
            <a:r>
              <a:rPr lang="en-AU" sz="1800" b="1" dirty="0"/>
              <a:t>𝛄</a:t>
            </a:r>
            <a:endParaRPr lang="en-AU" sz="1800" dirty="0"/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1800" dirty="0"/>
              <a:t>Define how far the influence of a single training example reaches. 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1800" dirty="0"/>
              <a:t>Low values led to smoother boundaries.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603609"/>
            <a:ext cx="575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5.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043622" y="5633804"/>
                <a:ext cx="114935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pt-B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622" y="5633804"/>
                <a:ext cx="1149353" cy="69384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8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55" y="131959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SUPPORT VECTOR MACHINES </a:t>
            </a:r>
            <a:r>
              <a:rPr lang="pt-BR" sz="4200" baseline="30000" dirty="0">
                <a:latin typeface="Open Sans"/>
                <a:cs typeface="Open Sans"/>
              </a:rPr>
              <a:t>(</a:t>
            </a:r>
            <a:r>
              <a:rPr lang="en-AU" sz="4200" baseline="30000" dirty="0" smtClean="0">
                <a:latin typeface="Open Sans"/>
                <a:cs typeface="Open Sans"/>
              </a:rPr>
              <a:t>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8301" y="773647"/>
            <a:ext cx="8913002" cy="46166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Gaussian RBF Kernel</a:t>
            </a:r>
            <a:endParaRPr lang="en-AU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5" y="1235308"/>
            <a:ext cx="8598873" cy="5450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603609"/>
            <a:ext cx="575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5.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927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55" y="131959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SUPPORT VECTOR MACHINES </a:t>
            </a:r>
            <a:r>
              <a:rPr lang="pt-BR" sz="4200" baseline="30000" dirty="0">
                <a:latin typeface="Open Sans"/>
                <a:cs typeface="Open Sans"/>
              </a:rPr>
              <a:t>(</a:t>
            </a:r>
            <a:r>
              <a:rPr lang="en-AU" sz="4200" baseline="30000" dirty="0" smtClean="0">
                <a:latin typeface="Open Sans"/>
                <a:cs typeface="Open Sans"/>
              </a:rPr>
              <a:t>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301" y="672869"/>
            <a:ext cx="8913002" cy="91563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Regression</a:t>
            </a:r>
            <a:r>
              <a:rPr lang="pt-BR" sz="2200" b="1" dirty="0" smtClean="0"/>
              <a:t>.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pt-BR" sz="2200" b="1" dirty="0" smtClean="0"/>
              <a:t> </a:t>
            </a:r>
            <a:r>
              <a:rPr lang="en-AU" sz="2200" dirty="0"/>
              <a:t>Reverse the </a:t>
            </a:r>
            <a:r>
              <a:rPr lang="en-AU" sz="2200" dirty="0" smtClean="0"/>
              <a:t>objective - </a:t>
            </a:r>
            <a:r>
              <a:rPr lang="en-AU" sz="2200" dirty="0"/>
              <a:t>fit data samples </a:t>
            </a:r>
            <a:r>
              <a:rPr lang="en-AU" sz="2200" u="sng" dirty="0"/>
              <a:t>within</a:t>
            </a:r>
            <a:r>
              <a:rPr lang="en-AU" sz="2200" dirty="0"/>
              <a:t> the </a:t>
            </a:r>
            <a:r>
              <a:rPr lang="en-AU" sz="2200" dirty="0" smtClean="0"/>
              <a:t>margin.</a:t>
            </a:r>
            <a:endParaRPr lang="en-AU" sz="2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1714654"/>
            <a:ext cx="5555982" cy="2352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4067502"/>
            <a:ext cx="5599769" cy="24099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603609"/>
            <a:ext cx="575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</a:t>
            </a:r>
            <a:r>
              <a:rPr lang="en-US" sz="1400" smtClean="0"/>
              <a:t>5.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491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5825"/>
            <a:ext cx="9144000" cy="6254495"/>
          </a:xfrm>
          <a:prstGeom prst="rect">
            <a:avLst/>
          </a:prstGeom>
          <a:solidFill>
            <a:srgbClr val="21223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999" y="781042"/>
            <a:ext cx="8682002" cy="661719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bg1"/>
              </a:buClr>
            </a:pPr>
            <a:r>
              <a:rPr lang="en-AU" sz="2200" u="sng" dirty="0" smtClean="0">
                <a:solidFill>
                  <a:srgbClr val="FFFFFF"/>
                </a:solidFill>
              </a:rPr>
              <a:t>Pros: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Works well for complex small to medium-size datasets.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 smtClean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Works well in high-dimensional feature spaces.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 smtClean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Works reasonable well where number of dimensions is greater than number of data instances. 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Estimation of the decision boundary is conducted on a subset of points </a:t>
            </a:r>
            <a:r>
              <a:rPr lang="mr-IN" sz="2200" dirty="0" smtClean="0">
                <a:solidFill>
                  <a:srgbClr val="FFFFFF"/>
                </a:solidFill>
              </a:rPr>
              <a:t>–</a:t>
            </a:r>
            <a:r>
              <a:rPr lang="en-AU" sz="2200" dirty="0" smtClean="0">
                <a:solidFill>
                  <a:srgbClr val="FFFFFF"/>
                </a:solidFill>
              </a:rPr>
              <a:t> the support vectors.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 smtClean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Kernel trick allows the specification of complex decision functions. 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Generally works well on sparse data.</a:t>
            </a:r>
            <a:endParaRPr lang="en-AU" sz="2200" dirty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0999" y="227048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ASPECTS OF SVM</a:t>
            </a:r>
            <a:endParaRPr lang="en-GB" sz="4200" baseline="300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3571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3504"/>
            <a:ext cx="9144000" cy="6254495"/>
          </a:xfrm>
          <a:prstGeom prst="rect">
            <a:avLst/>
          </a:prstGeom>
          <a:solidFill>
            <a:srgbClr val="21223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998" y="715990"/>
            <a:ext cx="8682002" cy="613244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bg1"/>
              </a:buClr>
            </a:pPr>
            <a:r>
              <a:rPr lang="en-AU" sz="2200" u="sng" dirty="0" smtClean="0">
                <a:solidFill>
                  <a:srgbClr val="FFFFFF"/>
                </a:solidFill>
              </a:rPr>
              <a:t>Cons: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Interpretability.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Sensitiveness to feature scales.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 smtClean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 smtClean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 smtClean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endParaRPr lang="en-AU" sz="2200" dirty="0" smtClean="0">
              <a:solidFill>
                <a:srgbClr val="FFFFFF"/>
              </a:solidFill>
            </a:endParaRP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Slow </a:t>
            </a:r>
            <a:r>
              <a:rPr lang="en-AU" sz="2200" dirty="0">
                <a:solidFill>
                  <a:srgbClr val="FFFFFF"/>
                </a:solidFill>
              </a:rPr>
              <a:t>for hundreds of thousands of </a:t>
            </a:r>
            <a:r>
              <a:rPr lang="en-AU" sz="2200" dirty="0" smtClean="0">
                <a:solidFill>
                  <a:srgbClr val="FFFFFF"/>
                </a:solidFill>
              </a:rPr>
              <a:t>instances. 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Regularization is essential when the number of instances is much lower then the number of features.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Rely on the concept of distance </a:t>
            </a:r>
            <a:r>
              <a:rPr lang="mr-IN" sz="2200" dirty="0" smtClean="0">
                <a:solidFill>
                  <a:srgbClr val="FFFFFF"/>
                </a:solidFill>
              </a:rPr>
              <a:t>–</a:t>
            </a:r>
            <a:r>
              <a:rPr lang="en-AU" sz="2200" dirty="0" smtClean="0">
                <a:solidFill>
                  <a:srgbClr val="FFFFFF"/>
                </a:solidFill>
              </a:rPr>
              <a:t> it has to be meaningful.</a:t>
            </a:r>
          </a:p>
          <a:p>
            <a:pPr marL="285750" indent="-285750">
              <a:spcAft>
                <a:spcPts val="900"/>
              </a:spcAft>
              <a:buClr>
                <a:schemeClr val="bg1"/>
              </a:buClr>
              <a:buFont typeface="Arial"/>
              <a:buChar char="•"/>
            </a:pPr>
            <a:r>
              <a:rPr lang="en-AU" sz="2200" dirty="0" smtClean="0">
                <a:solidFill>
                  <a:srgbClr val="FFFFFF"/>
                </a:solidFill>
              </a:rPr>
              <a:t>Trickier to tune. Rule of thumb: try first linear, then Gaussian RBF and then polynomial kernels.</a:t>
            </a:r>
          </a:p>
        </p:txBody>
      </p:sp>
      <p:pic>
        <p:nvPicPr>
          <p:cNvPr id="8" name="Picture 7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999" y="227048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ASPECTS OF SVM (Cont.)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7" y="2133601"/>
            <a:ext cx="7986333" cy="20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4400" baseline="30000" dirty="0">
                <a:solidFill>
                  <a:srgbClr val="212236"/>
                </a:solidFill>
                <a:latin typeface="Open Sans"/>
                <a:cs typeface="Open Sans"/>
              </a:rPr>
              <a:t>K-NEAREST </a:t>
            </a:r>
            <a:r>
              <a:rPr lang="en-GB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NEIGHBORS </a:t>
            </a:r>
            <a:r>
              <a:rPr lang="en-AU" sz="4200" baseline="30000" dirty="0" smtClean="0">
                <a:latin typeface="Open Sans"/>
                <a:cs typeface="Open Sans"/>
              </a:rPr>
              <a:t>(K-NN)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499" y="628431"/>
            <a:ext cx="8913002" cy="243143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/>
              <a:t>U</a:t>
            </a:r>
            <a:r>
              <a:rPr lang="en-AU" sz="2200" b="1" dirty="0" smtClean="0"/>
              <a:t>sed for:</a:t>
            </a:r>
          </a:p>
          <a:p>
            <a:pPr marL="285750" indent="-285750">
              <a:spcAft>
                <a:spcPts val="900"/>
              </a:spcAft>
              <a:buClr>
                <a:schemeClr val="tx1"/>
              </a:buClr>
              <a:buFont typeface="Arial"/>
              <a:buChar char="•"/>
            </a:pPr>
            <a:r>
              <a:rPr lang="en-AU" sz="2200" dirty="0"/>
              <a:t>C</a:t>
            </a:r>
            <a:r>
              <a:rPr lang="en-AU" sz="2200" dirty="0" smtClean="0"/>
              <a:t>lassification and regression.</a:t>
            </a:r>
          </a:p>
          <a:p>
            <a:pPr marL="285750" indent="-285750">
              <a:spcAft>
                <a:spcPts val="900"/>
              </a:spcAft>
              <a:buClr>
                <a:schemeClr val="tx1"/>
              </a:buClr>
              <a:buFont typeface="Arial"/>
              <a:buChar char="•"/>
            </a:pPr>
            <a:endParaRPr lang="en-AU" sz="1000" b="1" dirty="0" smtClean="0"/>
          </a:p>
          <a:p>
            <a:pPr>
              <a:spcAft>
                <a:spcPts val="900"/>
              </a:spcAft>
              <a:buClr>
                <a:schemeClr val="tx1"/>
              </a:buClr>
            </a:pPr>
            <a:r>
              <a:rPr lang="en-AU" sz="2200" b="1" dirty="0" smtClean="0"/>
              <a:t>Instance-based learning </a:t>
            </a:r>
            <a:r>
              <a:rPr lang="en-AU" sz="2200" dirty="0" smtClean="0"/>
              <a:t>(a </a:t>
            </a:r>
            <a:r>
              <a:rPr lang="en-AU" sz="2200" dirty="0"/>
              <a:t>model is not explicitly </a:t>
            </a:r>
            <a:r>
              <a:rPr lang="en-AU" sz="2200" dirty="0" smtClean="0"/>
              <a:t>learned)</a:t>
            </a:r>
            <a:r>
              <a:rPr lang="en-AU" sz="2200" b="1" dirty="0" smtClean="0"/>
              <a:t>:</a:t>
            </a:r>
          </a:p>
          <a:p>
            <a:pPr marL="342900" indent="-342900">
              <a:spcAft>
                <a:spcPts val="90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AU" sz="2200" dirty="0" smtClean="0"/>
              <a:t>Based on measures of similarity: a </a:t>
            </a:r>
            <a:r>
              <a:rPr lang="en-AU" sz="2200" b="1" dirty="0" smtClean="0"/>
              <a:t>distance metric </a:t>
            </a:r>
            <a:r>
              <a:rPr lang="en-AU" sz="2200" dirty="0" smtClean="0"/>
              <a:t>defines the distance between the instances in a feature space.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88" y="2879049"/>
            <a:ext cx="2924394" cy="26273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6512" y="3313389"/>
            <a:ext cx="5345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charset="0"/>
              <a:buChar char="•"/>
            </a:pPr>
            <a:r>
              <a:rPr lang="en-AU" sz="2200" dirty="0" smtClean="0"/>
              <a:t>Usually based on the </a:t>
            </a:r>
            <a:r>
              <a:rPr lang="en-AU" sz="2200" b="1" dirty="0" err="1"/>
              <a:t>Minkowski</a:t>
            </a:r>
            <a:r>
              <a:rPr lang="en-AU" sz="2200" b="1" dirty="0"/>
              <a:t> distance </a:t>
            </a:r>
            <a:r>
              <a:rPr lang="en-AU" sz="2200" dirty="0"/>
              <a:t>between two data instances </a:t>
            </a:r>
            <a:r>
              <a:rPr lang="en-AU" sz="2200" b="1" dirty="0"/>
              <a:t>x</a:t>
            </a:r>
            <a:r>
              <a:rPr lang="en-AU" sz="2200" b="1" baseline="-25000" dirty="0"/>
              <a:t>1</a:t>
            </a:r>
            <a:r>
              <a:rPr lang="en-AU" sz="2200" dirty="0"/>
              <a:t> and </a:t>
            </a:r>
            <a:r>
              <a:rPr lang="en-AU" sz="2200" b="1" dirty="0" smtClean="0"/>
              <a:t>x</a:t>
            </a:r>
            <a:r>
              <a:rPr lang="en-AU" sz="2200" b="1" baseline="-25000" dirty="0" smtClean="0"/>
              <a:t>2 </a:t>
            </a:r>
            <a:r>
              <a:rPr lang="en-AU" sz="2200" dirty="0" smtClean="0"/>
              <a:t>:</a:t>
            </a:r>
            <a:endParaRPr lang="en-AU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4" y="4307064"/>
            <a:ext cx="4945914" cy="774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512" y="5745407"/>
            <a:ext cx="866547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charset="0"/>
              <a:buChar char="•"/>
            </a:pPr>
            <a:r>
              <a:rPr lang="en-AU" sz="2200" dirty="0"/>
              <a:t>The parameter </a:t>
            </a:r>
            <a:r>
              <a:rPr lang="en-AU" sz="2200" i="1" dirty="0"/>
              <a:t>p</a:t>
            </a:r>
            <a:r>
              <a:rPr lang="en-AU" sz="2200" dirty="0"/>
              <a:t> defines the </a:t>
            </a:r>
            <a:r>
              <a:rPr lang="en-AU" sz="2200" dirty="0" smtClean="0"/>
              <a:t>behaviour </a:t>
            </a:r>
            <a:r>
              <a:rPr lang="en-AU" sz="2200" dirty="0"/>
              <a:t>of the metric. If </a:t>
            </a:r>
            <a:r>
              <a:rPr lang="en-AU" sz="2200" i="1" dirty="0"/>
              <a:t>p = 1 </a:t>
            </a:r>
            <a:r>
              <a:rPr lang="en-AU" sz="2200" dirty="0"/>
              <a:t>we have the Manhattan distance, if </a:t>
            </a:r>
            <a:r>
              <a:rPr lang="en-AU" sz="2200" i="1" dirty="0"/>
              <a:t>p = 2 </a:t>
            </a:r>
            <a:r>
              <a:rPr lang="en-AU" sz="2200" dirty="0"/>
              <a:t>we have the Euclidean distance.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0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4400" baseline="30000" dirty="0">
                <a:solidFill>
                  <a:srgbClr val="212236"/>
                </a:solidFill>
                <a:latin typeface="Open Sans"/>
                <a:cs typeface="Open Sans"/>
              </a:rPr>
              <a:t>K-NEAREST </a:t>
            </a:r>
            <a:r>
              <a:rPr lang="en-GB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NEIGHBORS </a:t>
            </a:r>
            <a:r>
              <a:rPr lang="en-AU" sz="4200" baseline="30000" dirty="0" smtClean="0">
                <a:latin typeface="Open Sans"/>
                <a:cs typeface="Open Sans"/>
              </a:rPr>
              <a:t>(Cont.)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" y="1636991"/>
            <a:ext cx="3005217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52" y="1647742"/>
            <a:ext cx="3005219" cy="27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2" y="4668019"/>
            <a:ext cx="8923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space is partitioned into a </a:t>
            </a:r>
            <a:r>
              <a:rPr lang="en-US" dirty="0" err="1" smtClean="0"/>
              <a:t>Voronoi</a:t>
            </a:r>
            <a:r>
              <a:rPr lang="en-US" dirty="0" smtClean="0"/>
              <a:t> </a:t>
            </a:r>
            <a:r>
              <a:rPr lang="en-US" dirty="0" err="1" smtClean="0"/>
              <a:t>tesselation</a:t>
            </a:r>
            <a:r>
              <a:rPr lang="en-US" dirty="0" smtClean="0"/>
              <a:t>: local partitions.</a:t>
            </a:r>
          </a:p>
          <a:p>
            <a:endParaRPr lang="en-US" b="1" dirty="0" smtClean="0"/>
          </a:p>
          <a:p>
            <a:r>
              <a:rPr lang="en-US" dirty="0" smtClean="0"/>
              <a:t>A global prediction boundary is determined by aggregating the local partitions within the feature space.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7312" y="812569"/>
            <a:ext cx="4725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Finding the nearest neighbor (K = 1).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72276" y="909452"/>
            <a:ext cx="270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However, sensitive to noise in the data.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42" y="1662393"/>
            <a:ext cx="3005218" cy="27000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049456" y="1287083"/>
            <a:ext cx="876300" cy="513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3609"/>
            <a:ext cx="5972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Fundamentals </a:t>
            </a:r>
            <a:r>
              <a:rPr lang="en-US" sz="1400" dirty="0"/>
              <a:t>of </a:t>
            </a:r>
            <a:r>
              <a:rPr lang="en-US" sz="1400" dirty="0" smtClean="0"/>
              <a:t>Machine Learning </a:t>
            </a:r>
            <a:r>
              <a:rPr lang="en-US" sz="1400" dirty="0"/>
              <a:t>for </a:t>
            </a:r>
            <a:r>
              <a:rPr lang="en-US" sz="1400" dirty="0" smtClean="0"/>
              <a:t>Predictive Data Analytics</a:t>
            </a:r>
            <a:r>
              <a:rPr lang="en-US" sz="1400" dirty="0"/>
              <a:t>, </a:t>
            </a:r>
            <a:r>
              <a:rPr lang="en-US" sz="1400" dirty="0" smtClean="0"/>
              <a:t>Cap. 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13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4400" baseline="30000" dirty="0">
                <a:solidFill>
                  <a:srgbClr val="212236"/>
                </a:solidFill>
                <a:latin typeface="Open Sans"/>
                <a:cs typeface="Open Sans"/>
              </a:rPr>
              <a:t>K-NEAREST </a:t>
            </a:r>
            <a:r>
              <a:rPr lang="en-GB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NEIGHBORS </a:t>
            </a:r>
            <a:r>
              <a:rPr lang="en-AU" sz="4200" baseline="30000" dirty="0" smtClean="0">
                <a:latin typeface="Open Sans"/>
                <a:cs typeface="Open Sans"/>
              </a:rPr>
              <a:t>(Cont.)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312" y="812569"/>
            <a:ext cx="7281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Decrease the dependency on individual instances (K </a:t>
            </a:r>
            <a:r>
              <a:rPr lang="en-US" dirty="0"/>
              <a:t>&gt;</a:t>
            </a:r>
            <a:r>
              <a:rPr lang="en-US" dirty="0" smtClean="0"/>
              <a:t> 1).</a:t>
            </a:r>
          </a:p>
          <a:p>
            <a:endParaRPr lang="en-US" dirty="0"/>
          </a:p>
          <a:p>
            <a:r>
              <a:rPr lang="en-US" dirty="0" smtClean="0"/>
              <a:t>Majority vote in the set of </a:t>
            </a:r>
            <a:r>
              <a:rPr lang="en-US" b="1" dirty="0" smtClean="0"/>
              <a:t>K nearest neighbors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53" y="2289008"/>
            <a:ext cx="4682187" cy="42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2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4400" baseline="30000" dirty="0">
                <a:solidFill>
                  <a:srgbClr val="212236"/>
                </a:solidFill>
                <a:latin typeface="Open Sans"/>
                <a:cs typeface="Open Sans"/>
              </a:rPr>
              <a:t>K-NEAREST </a:t>
            </a:r>
            <a:r>
              <a:rPr lang="en-GB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NEIGHBORS </a:t>
            </a:r>
            <a:r>
              <a:rPr lang="en-AU" sz="4200" baseline="30000" dirty="0" smtClean="0">
                <a:latin typeface="Open Sans"/>
                <a:cs typeface="Open Sans"/>
              </a:rPr>
              <a:t>(Cont.)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3609"/>
            <a:ext cx="5972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Fundamentals </a:t>
            </a:r>
            <a:r>
              <a:rPr lang="en-US" sz="1400" dirty="0"/>
              <a:t>of </a:t>
            </a:r>
            <a:r>
              <a:rPr lang="en-US" sz="1400" dirty="0" smtClean="0"/>
              <a:t>Machine Learning </a:t>
            </a:r>
            <a:r>
              <a:rPr lang="en-US" sz="1400" dirty="0"/>
              <a:t>for </a:t>
            </a:r>
            <a:r>
              <a:rPr lang="en-US" sz="1400" dirty="0" smtClean="0"/>
              <a:t>Predictive Data Analytics</a:t>
            </a:r>
            <a:r>
              <a:rPr lang="en-US" sz="1400" dirty="0"/>
              <a:t>, </a:t>
            </a:r>
            <a:r>
              <a:rPr lang="en-US" sz="1400" dirty="0" smtClean="0"/>
              <a:t>Cap. 5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74" y="2088395"/>
            <a:ext cx="2604521" cy="23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" y="2080886"/>
            <a:ext cx="2604521" cy="23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2143" y="1999495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43274" y="2012195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513" y="5046827"/>
            <a:ext cx="892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values of K -&gt; tendency towards the majority class, therefore </a:t>
            </a:r>
          </a:p>
          <a:p>
            <a:r>
              <a:rPr lang="en-US" dirty="0" smtClean="0"/>
              <a:t>do not work well for </a:t>
            </a:r>
            <a:r>
              <a:rPr lang="en-US" b="1" dirty="0" smtClean="0"/>
              <a:t>imbalanced datasets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26" y="2089305"/>
            <a:ext cx="2604522" cy="234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74527" y="2024895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12" y="184947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4400" baseline="30000" dirty="0">
                <a:solidFill>
                  <a:srgbClr val="212236"/>
                </a:solidFill>
                <a:latin typeface="Open Sans"/>
                <a:cs typeface="Open Sans"/>
              </a:rPr>
              <a:t>K-NEAREST </a:t>
            </a:r>
            <a:r>
              <a:rPr lang="en-GB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NEIGHBORS </a:t>
            </a:r>
            <a:r>
              <a:rPr lang="en-AU" sz="4200" baseline="30000" dirty="0" smtClean="0">
                <a:latin typeface="Open Sans"/>
                <a:cs typeface="Open Sans"/>
              </a:rPr>
              <a:t>(Cont.)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3609"/>
            <a:ext cx="5972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Fundamentals </a:t>
            </a:r>
            <a:r>
              <a:rPr lang="en-US" sz="1400" dirty="0"/>
              <a:t>of </a:t>
            </a:r>
            <a:r>
              <a:rPr lang="en-US" sz="1400" dirty="0" smtClean="0"/>
              <a:t>Machine Learning </a:t>
            </a:r>
            <a:r>
              <a:rPr lang="en-US" sz="1400" dirty="0"/>
              <a:t>for </a:t>
            </a:r>
            <a:r>
              <a:rPr lang="en-US" sz="1400" dirty="0" smtClean="0"/>
              <a:t>Predictive Data Analytics</a:t>
            </a:r>
            <a:r>
              <a:rPr lang="en-US" sz="1400" dirty="0"/>
              <a:t>, </a:t>
            </a:r>
            <a:r>
              <a:rPr lang="en-US" sz="1400" dirty="0" smtClean="0"/>
              <a:t>Cap. 5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7312" y="812569"/>
            <a:ext cx="79821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Distance weighted K-NN</a:t>
            </a:r>
          </a:p>
          <a:p>
            <a:endParaRPr lang="en-US" b="1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Weight the contribution of each neighbor </a:t>
            </a:r>
            <a:r>
              <a:rPr lang="en-US" dirty="0" err="1" smtClean="0"/>
              <a:t>w.r.t</a:t>
            </a:r>
            <a:r>
              <a:rPr lang="en-US" dirty="0" smtClean="0"/>
              <a:t>. the distance </a:t>
            </a:r>
          </a:p>
          <a:p>
            <a:r>
              <a:rPr lang="en-US" dirty="0" smtClean="0"/>
              <a:t>between the query and the neighbor:  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Close neighbors -&gt; higher weights (more relevance)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Distant neighbors -&gt; less relevance.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85" y="3253055"/>
            <a:ext cx="3725355" cy="3346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5800" y="3756380"/>
                <a:ext cx="4207434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charset="0"/>
                        </a:rPr>
                        <m:t>𝑀</m:t>
                      </m:r>
                      <m:d>
                        <m:dPr>
                          <m:ctrlPr>
                            <a:rPr lang="pt-BR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b="1" i="0" smtClean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charset="0"/>
                        </a:rPr>
                        <m:t>= </m:t>
                      </m:r>
                      <m:func>
                        <m:func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a:rPr lang="pt-BR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pt-BR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pt-B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r>
                                <a:rPr lang="pt-B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756380"/>
                <a:ext cx="4207434" cy="10459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41567" y="5038689"/>
                <a:ext cx="2082621" cy="796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pt-BR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0" smtClean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567" y="5038689"/>
                <a:ext cx="2082621" cy="7968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34" y="3249500"/>
            <a:ext cx="3729312" cy="33505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10200" y="3312502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 = 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9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3504"/>
            <a:ext cx="9144000" cy="6254495"/>
          </a:xfrm>
          <a:prstGeom prst="rect">
            <a:avLst/>
          </a:prstGeom>
          <a:solidFill>
            <a:srgbClr val="21223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399" y="577118"/>
            <a:ext cx="8682002" cy="182357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>
              <a:spcAft>
                <a:spcPts val="900"/>
              </a:spcAft>
              <a:buClr>
                <a:schemeClr val="bg1"/>
              </a:buClr>
            </a:pPr>
            <a:r>
              <a:rPr lang="en-AU" sz="2100" u="sng" dirty="0" smtClean="0">
                <a:solidFill>
                  <a:srgbClr val="FFFFFF"/>
                </a:solidFill>
              </a:rPr>
              <a:t>Pros: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100" dirty="0" smtClean="0">
                <a:solidFill>
                  <a:srgbClr val="FFFFFF"/>
                </a:solidFill>
              </a:rPr>
              <a:t>Simple and intuitive.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100" dirty="0" smtClean="0">
                <a:solidFill>
                  <a:srgbClr val="FFFFFF"/>
                </a:solidFill>
              </a:rPr>
              <a:t>Can be used for semi-labelled data. 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100" dirty="0" smtClean="0">
                <a:solidFill>
                  <a:srgbClr val="FFFFFF"/>
                </a:solidFill>
              </a:rPr>
              <a:t>Ease to extend to multiclass classification.</a:t>
            </a:r>
          </a:p>
        </p:txBody>
      </p:sp>
      <p:pic>
        <p:nvPicPr>
          <p:cNvPr id="8" name="Picture 7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9399" y="200096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ASPECTS OF K-NN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80" y="3587503"/>
            <a:ext cx="2699499" cy="2316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80" y="1065575"/>
            <a:ext cx="2678665" cy="23283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399" y="2671283"/>
            <a:ext cx="6112481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  <a:buClr>
                <a:schemeClr val="bg1"/>
              </a:buClr>
            </a:pPr>
            <a:r>
              <a:rPr lang="en-AU" sz="2100" u="sng" dirty="0" smtClean="0">
                <a:solidFill>
                  <a:srgbClr val="FFFFFF"/>
                </a:solidFill>
              </a:rPr>
              <a:t>Cons:</a:t>
            </a:r>
            <a:endParaRPr lang="en-AU" sz="2100" u="sng" dirty="0">
              <a:solidFill>
                <a:srgbClr val="FFFFFF"/>
              </a:solidFill>
            </a:endParaRP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100" dirty="0">
                <a:solidFill>
                  <a:srgbClr val="FFFFFF"/>
                </a:solidFill>
              </a:rPr>
              <a:t>Memory-intensive.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100" dirty="0">
                <a:solidFill>
                  <a:srgbClr val="FFFFFF"/>
                </a:solidFill>
              </a:rPr>
              <a:t>Expensive testing or </a:t>
            </a:r>
            <a:r>
              <a:rPr lang="en-AU" sz="2100" dirty="0" smtClean="0">
                <a:solidFill>
                  <a:srgbClr val="FFFFFF"/>
                </a:solidFill>
              </a:rPr>
              <a:t>prediction.</a:t>
            </a:r>
            <a:endParaRPr lang="en-AU" sz="2100" dirty="0">
              <a:solidFill>
                <a:srgbClr val="FFFFFF"/>
              </a:solidFill>
            </a:endParaRP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100" dirty="0" err="1" smtClean="0">
                <a:solidFill>
                  <a:srgbClr val="FFFFFF"/>
                </a:solidFill>
              </a:rPr>
              <a:t>Tradeoff</a:t>
            </a:r>
            <a:r>
              <a:rPr lang="en-AU" sz="2100" dirty="0" smtClean="0">
                <a:solidFill>
                  <a:srgbClr val="FFFFFF"/>
                </a:solidFill>
              </a:rPr>
              <a:t>: Small </a:t>
            </a:r>
            <a:r>
              <a:rPr lang="en-AU" sz="2100" dirty="0">
                <a:solidFill>
                  <a:srgbClr val="FFFFFF"/>
                </a:solidFill>
              </a:rPr>
              <a:t>values of K -&gt; </a:t>
            </a:r>
            <a:r>
              <a:rPr lang="en-AU" sz="2100" dirty="0" smtClean="0">
                <a:solidFill>
                  <a:srgbClr val="FFFFFF"/>
                </a:solidFill>
              </a:rPr>
              <a:t>lower bias</a:t>
            </a:r>
          </a:p>
          <a:p>
            <a:pPr>
              <a:spcAft>
                <a:spcPts val="900"/>
              </a:spcAft>
              <a:buClr>
                <a:schemeClr val="bg1"/>
              </a:buClr>
            </a:pPr>
            <a:r>
              <a:rPr lang="en-AU" sz="2100" dirty="0">
                <a:solidFill>
                  <a:srgbClr val="FFFFFF"/>
                </a:solidFill>
              </a:rPr>
              <a:t>	</a:t>
            </a:r>
            <a:r>
              <a:rPr lang="en-AU" sz="2100" dirty="0" smtClean="0">
                <a:solidFill>
                  <a:srgbClr val="FFFFFF"/>
                </a:solidFill>
              </a:rPr>
              <a:t>	   Higher </a:t>
            </a:r>
            <a:r>
              <a:rPr lang="en-AU" sz="2100" dirty="0">
                <a:solidFill>
                  <a:srgbClr val="FFFFFF"/>
                </a:solidFill>
              </a:rPr>
              <a:t>values of K -&gt; lower variance</a:t>
            </a:r>
            <a:r>
              <a:rPr lang="en-AU" sz="2100" dirty="0" smtClean="0">
                <a:solidFill>
                  <a:srgbClr val="FFFFFF"/>
                </a:solidFill>
              </a:rPr>
              <a:t>.	   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100" dirty="0" smtClean="0">
                <a:solidFill>
                  <a:srgbClr val="FFFFFF"/>
                </a:solidFill>
              </a:rPr>
              <a:t>Require a </a:t>
            </a:r>
            <a:r>
              <a:rPr lang="en-AU" sz="2100" dirty="0">
                <a:solidFill>
                  <a:srgbClr val="FFFFFF"/>
                </a:solidFill>
              </a:rPr>
              <a:t>meaningful distance </a:t>
            </a:r>
            <a:r>
              <a:rPr lang="en-AU" sz="2100" dirty="0" smtClean="0">
                <a:solidFill>
                  <a:srgbClr val="FFFFFF"/>
                </a:solidFill>
              </a:rPr>
              <a:t>metric.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100" dirty="0" smtClean="0">
                <a:solidFill>
                  <a:srgbClr val="FFFFFF"/>
                </a:solidFill>
              </a:rPr>
              <a:t>Sensitive to skewed datasets.</a:t>
            </a:r>
          </a:p>
          <a:p>
            <a:pPr marL="342900" indent="-342900"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AU" sz="2100" dirty="0" smtClean="0">
                <a:solidFill>
                  <a:srgbClr val="FFFFFF"/>
                </a:solidFill>
              </a:rPr>
              <a:t>Course of dimensionality -&gt; usually dimensionality reduction techniques help. </a:t>
            </a:r>
            <a:endParaRPr lang="en-US" sz="2100" dirty="0"/>
          </a:p>
        </p:txBody>
      </p:sp>
      <p:sp>
        <p:nvSpPr>
          <p:cNvPr id="9" name="TextBox 8"/>
          <p:cNvSpPr txBox="1"/>
          <p:nvPr/>
        </p:nvSpPr>
        <p:spPr>
          <a:xfrm>
            <a:off x="6262714" y="6049380"/>
            <a:ext cx="2678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Source</a:t>
            </a:r>
            <a:r>
              <a:rPr lang="en-US" sz="1400" dirty="0">
                <a:solidFill>
                  <a:schemeClr val="bg1"/>
                </a:solidFill>
              </a:rPr>
              <a:t>: https://</a:t>
            </a:r>
            <a:r>
              <a:rPr lang="en-US" sz="1400" dirty="0" err="1">
                <a:solidFill>
                  <a:schemeClr val="bg1"/>
                </a:solidFill>
              </a:rPr>
              <a:t>kevinzakka.github.io</a:t>
            </a:r>
            <a:r>
              <a:rPr lang="en-US" sz="1400" dirty="0">
                <a:solidFill>
                  <a:schemeClr val="bg1"/>
                </a:solidFill>
              </a:rPr>
              <a:t>/2016/07/13/k-nearest-neighbor/</a:t>
            </a:r>
          </a:p>
        </p:txBody>
      </p:sp>
    </p:spTree>
    <p:extLst>
      <p:ext uri="{BB962C8B-B14F-4D97-AF65-F5344CB8AC3E}">
        <p14:creationId xmlns:p14="http://schemas.microsoft.com/office/powerpoint/2010/main" val="204356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96790E8-1F45-4D19-A25F-2EB18CA65064}"/>
              </a:ext>
            </a:extLst>
          </p:cNvPr>
          <p:cNvSpPr/>
          <p:nvPr/>
        </p:nvSpPr>
        <p:spPr>
          <a:xfrm>
            <a:off x="129399" y="1006800"/>
            <a:ext cx="8721317" cy="5543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r>
              <a:rPr lang="en-GB" dirty="0" smtClean="0"/>
              <a:t>No assumptions about structure of the data.</a:t>
            </a:r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endParaRPr lang="en-GB" dirty="0" smtClean="0"/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r>
              <a:rPr lang="en-GB" dirty="0" smtClean="0"/>
              <a:t>Retrieval of similar items </a:t>
            </a:r>
            <a:r>
              <a:rPr lang="mr-IN" dirty="0" smtClean="0"/>
              <a:t>–</a:t>
            </a:r>
            <a:r>
              <a:rPr lang="en-GB" dirty="0" smtClean="0"/>
              <a:t> but no learning/knowledge.</a:t>
            </a:r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endParaRPr lang="en-GB" dirty="0" smtClean="0"/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r>
              <a:rPr lang="en-GB" dirty="0" smtClean="0">
                <a:cs typeface="Open Sans"/>
              </a:rPr>
              <a:t>Works well for large number of data samples </a:t>
            </a:r>
            <a:r>
              <a:rPr lang="mr-IN" dirty="0" smtClean="0">
                <a:cs typeface="Open Sans"/>
              </a:rPr>
              <a:t>–</a:t>
            </a:r>
            <a:r>
              <a:rPr lang="en-GB" dirty="0" smtClean="0">
                <a:cs typeface="Open Sans"/>
              </a:rPr>
              <a:t> density at the feature space in any point is fairly high. </a:t>
            </a:r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endParaRPr lang="en-GB" dirty="0" smtClean="0">
              <a:cs typeface="Open Sans"/>
            </a:endParaRPr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r>
              <a:rPr lang="en-GB" dirty="0" smtClean="0">
                <a:cs typeface="Open Sans"/>
              </a:rPr>
              <a:t>Can be used for semi-labelled data </a:t>
            </a:r>
            <a:r>
              <a:rPr lang="mr-IN" dirty="0" smtClean="0">
                <a:cs typeface="Open Sans"/>
              </a:rPr>
              <a:t>–</a:t>
            </a:r>
            <a:r>
              <a:rPr lang="en-GB" dirty="0" smtClean="0">
                <a:cs typeface="Open Sans"/>
              </a:rPr>
              <a:t> samples together should share same labels.</a:t>
            </a:r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endParaRPr lang="en-GB" dirty="0" smtClean="0">
              <a:cs typeface="Open Sans"/>
            </a:endParaRPr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r>
              <a:rPr lang="en-GB" dirty="0" smtClean="0">
                <a:cs typeface="Open Sans"/>
              </a:rPr>
              <a:t>Sufficient domain knowledge should be available </a:t>
            </a:r>
            <a:r>
              <a:rPr lang="mr-IN" dirty="0" smtClean="0">
                <a:cs typeface="Open Sans"/>
              </a:rPr>
              <a:t>–</a:t>
            </a:r>
            <a:r>
              <a:rPr lang="en-GB" dirty="0" smtClean="0">
                <a:cs typeface="Open Sans"/>
              </a:rPr>
              <a:t> this helps to define a meaningful distance metric. </a:t>
            </a:r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endParaRPr lang="en-GB" dirty="0" smtClean="0">
              <a:cs typeface="Open Sans"/>
            </a:endParaRPr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r>
              <a:rPr lang="en-GB" dirty="0" smtClean="0">
                <a:cs typeface="Open Sans"/>
              </a:rPr>
              <a:t>Noise and outliers may have negative effect.</a:t>
            </a:r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endParaRPr lang="en-GB" dirty="0">
              <a:cs typeface="Open Sans"/>
            </a:endParaRPr>
          </a:p>
          <a:p>
            <a:pPr marL="342900" indent="-342900">
              <a:lnSpc>
                <a:spcPts val="2480"/>
              </a:lnSpc>
              <a:buClr>
                <a:schemeClr val="tx1"/>
              </a:buClr>
              <a:buFont typeface="Arial"/>
              <a:buChar char="•"/>
            </a:pPr>
            <a:r>
              <a:rPr lang="en-GB" b="1" dirty="0" smtClean="0">
                <a:cs typeface="Open Sans"/>
              </a:rPr>
              <a:t>Attribute normalization </a:t>
            </a:r>
            <a:r>
              <a:rPr lang="en-GB" dirty="0" smtClean="0">
                <a:cs typeface="Open Sans"/>
              </a:rPr>
              <a:t>is important -&gt; the larger the scale the larger the influence of the attribute.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399" y="200096"/>
            <a:ext cx="8322671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AU" sz="4200" baseline="30000" dirty="0" smtClean="0">
                <a:latin typeface="Open Sans"/>
                <a:cs typeface="Open Sans"/>
              </a:rPr>
              <a:t>ASPECTS OF K-NN (Cont.)</a:t>
            </a:r>
            <a:endParaRPr lang="en-GB" sz="4200" baseline="300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4595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31393</TotalTime>
  <Words>2190</Words>
  <Application>Microsoft Macintosh PowerPoint</Application>
  <PresentationFormat>On-screen Show (4:3)</PresentationFormat>
  <Paragraphs>364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Cambria Math</vt:lpstr>
      <vt:lpstr>Courier New</vt:lpstr>
      <vt:lpstr>Mangal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Ayham Zaitouny</cp:lastModifiedBy>
  <cp:revision>279</cp:revision>
  <dcterms:created xsi:type="dcterms:W3CDTF">2017-11-17T07:04:42Z</dcterms:created>
  <dcterms:modified xsi:type="dcterms:W3CDTF">2018-10-22T18:39:03Z</dcterms:modified>
</cp:coreProperties>
</file>